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1602700" cy="32404050"/>
  <p:notesSz cx="6858000" cy="9144000"/>
  <p:defaultTextStyle>
    <a:defPPr>
      <a:defRPr lang="en-US"/>
    </a:defPPr>
    <a:lvl1pPr marL="0" algn="l" defTabSz="259219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296095" algn="l" defTabSz="259219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2592190" algn="l" defTabSz="259219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3888285" algn="l" defTabSz="259219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5184381" algn="l" defTabSz="259219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6480475" algn="l" defTabSz="259219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7776570" algn="l" defTabSz="259219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9072666" algn="l" defTabSz="259219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0368760" algn="l" defTabSz="259219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6667" userDrawn="1">
          <p15:clr>
            <a:srgbClr val="A4A3A4"/>
          </p15:clr>
        </p15:guide>
        <p15:guide id="6" pos="6811" userDrawn="1">
          <p15:clr>
            <a:srgbClr val="A4A3A4"/>
          </p15:clr>
        </p15:guide>
        <p15:guide id="7" pos="13363" userDrawn="1">
          <p15:clr>
            <a:srgbClr val="A4A3A4"/>
          </p15:clr>
        </p15:guide>
        <p15:guide id="8" pos="115" userDrawn="1">
          <p15:clr>
            <a:srgbClr val="A4A3A4"/>
          </p15:clr>
        </p15:guide>
        <p15:guide id="9" orient="horz" pos="18941" userDrawn="1">
          <p15:clr>
            <a:srgbClr val="A4A3A4"/>
          </p15:clr>
        </p15:guide>
        <p15:guide id="10" orient="horz" pos="20278">
          <p15:clr>
            <a:srgbClr val="A4A3A4"/>
          </p15:clr>
        </p15:guide>
        <p15:guide id="11" pos="6731">
          <p15:clr>
            <a:srgbClr val="A4A3A4"/>
          </p15:clr>
        </p15:guide>
        <p15:guide id="12" pos="6877">
          <p15:clr>
            <a:srgbClr val="A4A3A4"/>
          </p15:clr>
        </p15:guide>
        <p15:guide id="13" pos="13492">
          <p15:clr>
            <a:srgbClr val="A4A3A4"/>
          </p15:clr>
        </p15:guide>
        <p15:guide id="14" pos="1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BB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 showGuides="1">
      <p:cViewPr>
        <p:scale>
          <a:sx n="55" d="100"/>
          <a:sy n="55" d="100"/>
        </p:scale>
        <p:origin x="571" y="34"/>
      </p:cViewPr>
      <p:guideLst>
        <p:guide pos="6667"/>
        <p:guide pos="6811"/>
        <p:guide pos="13363"/>
        <p:guide pos="115"/>
        <p:guide orient="horz" pos="18941"/>
        <p:guide orient="horz" pos="20278"/>
        <p:guide pos="6731"/>
        <p:guide pos="6877"/>
        <p:guide pos="13492"/>
        <p:guide pos="1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5303165"/>
            <a:ext cx="18362295" cy="11281410"/>
          </a:xfrm>
        </p:spPr>
        <p:txBody>
          <a:bodyPr anchor="b"/>
          <a:lstStyle>
            <a:lvl1pPr algn="ctr">
              <a:defRPr sz="14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8" y="17019630"/>
            <a:ext cx="16202025" cy="7823476"/>
          </a:xfrm>
        </p:spPr>
        <p:txBody>
          <a:bodyPr/>
          <a:lstStyle>
            <a:lvl1pPr marL="0" indent="0" algn="ctr">
              <a:buNone/>
              <a:defRPr sz="5900"/>
            </a:lvl1pPr>
            <a:lvl2pPr marL="1118264" indent="0" algn="ctr">
              <a:buNone/>
              <a:defRPr sz="4900"/>
            </a:lvl2pPr>
            <a:lvl3pPr marL="2236529" indent="0" algn="ctr">
              <a:buNone/>
              <a:defRPr sz="4400"/>
            </a:lvl3pPr>
            <a:lvl4pPr marL="3354793" indent="0" algn="ctr">
              <a:buNone/>
              <a:defRPr sz="3900"/>
            </a:lvl4pPr>
            <a:lvl5pPr marL="4473057" indent="0" algn="ctr">
              <a:buNone/>
              <a:defRPr sz="3900"/>
            </a:lvl5pPr>
            <a:lvl6pPr marL="5591321" indent="0" algn="ctr">
              <a:buNone/>
              <a:defRPr sz="3900"/>
            </a:lvl6pPr>
            <a:lvl7pPr marL="6709586" indent="0" algn="ctr">
              <a:buNone/>
              <a:defRPr sz="3900"/>
            </a:lvl7pPr>
            <a:lvl8pPr marL="7827850" indent="0" algn="ctr">
              <a:buNone/>
              <a:defRPr sz="3900"/>
            </a:lvl8pPr>
            <a:lvl9pPr marL="8946114" indent="0" algn="ctr">
              <a:buNone/>
              <a:defRPr sz="3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3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4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9433" y="1725216"/>
            <a:ext cx="4658083" cy="274609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186" y="1725216"/>
            <a:ext cx="13704213" cy="2746093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4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7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36" y="8078520"/>
            <a:ext cx="18632328" cy="13479182"/>
          </a:xfrm>
        </p:spPr>
        <p:txBody>
          <a:bodyPr anchor="b"/>
          <a:lstStyle>
            <a:lvl1pPr>
              <a:defRPr sz="14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936" y="21685220"/>
            <a:ext cx="18632328" cy="7088383"/>
          </a:xfrm>
        </p:spPr>
        <p:txBody>
          <a:bodyPr/>
          <a:lstStyle>
            <a:lvl1pPr marL="0" indent="0">
              <a:buNone/>
              <a:defRPr sz="5900">
                <a:solidFill>
                  <a:schemeClr val="tx1"/>
                </a:solidFill>
              </a:defRPr>
            </a:lvl1pPr>
            <a:lvl2pPr marL="11182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2365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354793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4pPr>
            <a:lvl5pPr marL="4473057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5pPr>
            <a:lvl6pPr marL="5591321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6pPr>
            <a:lvl7pPr marL="6709586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7pPr>
            <a:lvl8pPr marL="782785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8pPr>
            <a:lvl9pPr marL="8946114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3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185" y="8626078"/>
            <a:ext cx="9181147" cy="205600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6368" y="8626078"/>
            <a:ext cx="9181147" cy="205600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8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99" y="1725223"/>
            <a:ext cx="18632328" cy="6263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003" y="7943495"/>
            <a:ext cx="9138953" cy="3892985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8264" indent="0">
              <a:buNone/>
              <a:defRPr sz="4900" b="1"/>
            </a:lvl2pPr>
            <a:lvl3pPr marL="2236529" indent="0">
              <a:buNone/>
              <a:defRPr sz="4400" b="1"/>
            </a:lvl3pPr>
            <a:lvl4pPr marL="3354793" indent="0">
              <a:buNone/>
              <a:defRPr sz="3900" b="1"/>
            </a:lvl4pPr>
            <a:lvl5pPr marL="4473057" indent="0">
              <a:buNone/>
              <a:defRPr sz="3900" b="1"/>
            </a:lvl5pPr>
            <a:lvl6pPr marL="5591321" indent="0">
              <a:buNone/>
              <a:defRPr sz="3900" b="1"/>
            </a:lvl6pPr>
            <a:lvl7pPr marL="6709586" indent="0">
              <a:buNone/>
              <a:defRPr sz="3900" b="1"/>
            </a:lvl7pPr>
            <a:lvl8pPr marL="7827850" indent="0">
              <a:buNone/>
              <a:defRPr sz="3900" b="1"/>
            </a:lvl8pPr>
            <a:lvl9pPr marL="8946114" indent="0">
              <a:buNone/>
              <a:defRPr sz="3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8003" y="11836479"/>
            <a:ext cx="9138953" cy="174096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6369" y="7943495"/>
            <a:ext cx="9183961" cy="3892985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8264" indent="0">
              <a:buNone/>
              <a:defRPr sz="4900" b="1"/>
            </a:lvl2pPr>
            <a:lvl3pPr marL="2236529" indent="0">
              <a:buNone/>
              <a:defRPr sz="4400" b="1"/>
            </a:lvl3pPr>
            <a:lvl4pPr marL="3354793" indent="0">
              <a:buNone/>
              <a:defRPr sz="3900" b="1"/>
            </a:lvl4pPr>
            <a:lvl5pPr marL="4473057" indent="0">
              <a:buNone/>
              <a:defRPr sz="3900" b="1"/>
            </a:lvl5pPr>
            <a:lvl6pPr marL="5591321" indent="0">
              <a:buNone/>
              <a:defRPr sz="3900" b="1"/>
            </a:lvl6pPr>
            <a:lvl7pPr marL="6709586" indent="0">
              <a:buNone/>
              <a:defRPr sz="3900" b="1"/>
            </a:lvl7pPr>
            <a:lvl8pPr marL="7827850" indent="0">
              <a:buNone/>
              <a:defRPr sz="3900" b="1"/>
            </a:lvl8pPr>
            <a:lvl9pPr marL="8946114" indent="0">
              <a:buNone/>
              <a:defRPr sz="3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6369" y="11836479"/>
            <a:ext cx="9183961" cy="174096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3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99" y="2160270"/>
            <a:ext cx="6967433" cy="7560945"/>
          </a:xfrm>
        </p:spPr>
        <p:txBody>
          <a:bodyPr anchor="b"/>
          <a:lstStyle>
            <a:lvl1pPr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961" y="4665591"/>
            <a:ext cx="10936367" cy="23027878"/>
          </a:xfrm>
        </p:spPr>
        <p:txBody>
          <a:bodyPr/>
          <a:lstStyle>
            <a:lvl1pPr>
              <a:defRPr sz="7800"/>
            </a:lvl1pPr>
            <a:lvl2pPr>
              <a:defRPr sz="6800"/>
            </a:lvl2pPr>
            <a:lvl3pPr>
              <a:defRPr sz="59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999" y="9721216"/>
            <a:ext cx="6967433" cy="18009753"/>
          </a:xfrm>
        </p:spPr>
        <p:txBody>
          <a:bodyPr/>
          <a:lstStyle>
            <a:lvl1pPr marL="0" indent="0">
              <a:buNone/>
              <a:defRPr sz="3900"/>
            </a:lvl1pPr>
            <a:lvl2pPr marL="1118264" indent="0">
              <a:buNone/>
              <a:defRPr sz="3400"/>
            </a:lvl2pPr>
            <a:lvl3pPr marL="2236529" indent="0">
              <a:buNone/>
              <a:defRPr sz="2900"/>
            </a:lvl3pPr>
            <a:lvl4pPr marL="3354793" indent="0">
              <a:buNone/>
              <a:defRPr sz="2400"/>
            </a:lvl4pPr>
            <a:lvl5pPr marL="4473057" indent="0">
              <a:buNone/>
              <a:defRPr sz="2400"/>
            </a:lvl5pPr>
            <a:lvl6pPr marL="5591321" indent="0">
              <a:buNone/>
              <a:defRPr sz="2400"/>
            </a:lvl6pPr>
            <a:lvl7pPr marL="6709586" indent="0">
              <a:buNone/>
              <a:defRPr sz="2400"/>
            </a:lvl7pPr>
            <a:lvl8pPr marL="7827850" indent="0">
              <a:buNone/>
              <a:defRPr sz="2400"/>
            </a:lvl8pPr>
            <a:lvl9pPr marL="8946114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3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99" y="2160270"/>
            <a:ext cx="6967433" cy="7560945"/>
          </a:xfrm>
        </p:spPr>
        <p:txBody>
          <a:bodyPr anchor="b"/>
          <a:lstStyle>
            <a:lvl1pPr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3961" y="4665591"/>
            <a:ext cx="10936367" cy="23027878"/>
          </a:xfrm>
        </p:spPr>
        <p:txBody>
          <a:bodyPr anchor="t"/>
          <a:lstStyle>
            <a:lvl1pPr marL="0" indent="0">
              <a:buNone/>
              <a:defRPr sz="7800"/>
            </a:lvl1pPr>
            <a:lvl2pPr marL="1118264" indent="0">
              <a:buNone/>
              <a:defRPr sz="6800"/>
            </a:lvl2pPr>
            <a:lvl3pPr marL="2236529" indent="0">
              <a:buNone/>
              <a:defRPr sz="5900"/>
            </a:lvl3pPr>
            <a:lvl4pPr marL="3354793" indent="0">
              <a:buNone/>
              <a:defRPr sz="4900"/>
            </a:lvl4pPr>
            <a:lvl5pPr marL="4473057" indent="0">
              <a:buNone/>
              <a:defRPr sz="4900"/>
            </a:lvl5pPr>
            <a:lvl6pPr marL="5591321" indent="0">
              <a:buNone/>
              <a:defRPr sz="4900"/>
            </a:lvl6pPr>
            <a:lvl7pPr marL="6709586" indent="0">
              <a:buNone/>
              <a:defRPr sz="4900"/>
            </a:lvl7pPr>
            <a:lvl8pPr marL="7827850" indent="0">
              <a:buNone/>
              <a:defRPr sz="4900"/>
            </a:lvl8pPr>
            <a:lvl9pPr marL="8946114" indent="0">
              <a:buNone/>
              <a:defRPr sz="4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999" y="9721216"/>
            <a:ext cx="6967433" cy="18009753"/>
          </a:xfrm>
        </p:spPr>
        <p:txBody>
          <a:bodyPr/>
          <a:lstStyle>
            <a:lvl1pPr marL="0" indent="0">
              <a:buNone/>
              <a:defRPr sz="3900"/>
            </a:lvl1pPr>
            <a:lvl2pPr marL="1118264" indent="0">
              <a:buNone/>
              <a:defRPr sz="3400"/>
            </a:lvl2pPr>
            <a:lvl3pPr marL="2236529" indent="0">
              <a:buNone/>
              <a:defRPr sz="2900"/>
            </a:lvl3pPr>
            <a:lvl4pPr marL="3354793" indent="0">
              <a:buNone/>
              <a:defRPr sz="2400"/>
            </a:lvl4pPr>
            <a:lvl5pPr marL="4473057" indent="0">
              <a:buNone/>
              <a:defRPr sz="2400"/>
            </a:lvl5pPr>
            <a:lvl6pPr marL="5591321" indent="0">
              <a:buNone/>
              <a:defRPr sz="2400"/>
            </a:lvl6pPr>
            <a:lvl7pPr marL="6709586" indent="0">
              <a:buNone/>
              <a:defRPr sz="2400"/>
            </a:lvl7pPr>
            <a:lvl8pPr marL="7827850" indent="0">
              <a:buNone/>
              <a:defRPr sz="2400"/>
            </a:lvl8pPr>
            <a:lvl9pPr marL="8946114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0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5187" y="1725223"/>
            <a:ext cx="18632328" cy="6263285"/>
          </a:xfrm>
          <a:prstGeom prst="rect">
            <a:avLst/>
          </a:prstGeom>
        </p:spPr>
        <p:txBody>
          <a:bodyPr vert="horz" lIns="95582" tIns="47791" rIns="95582" bIns="477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187" y="8626078"/>
            <a:ext cx="18632328" cy="20560072"/>
          </a:xfrm>
          <a:prstGeom prst="rect">
            <a:avLst/>
          </a:prstGeom>
        </p:spPr>
        <p:txBody>
          <a:bodyPr vert="horz" lIns="95582" tIns="47791" rIns="95582" bIns="47791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5186" y="30033762"/>
            <a:ext cx="4860607" cy="1725215"/>
          </a:xfrm>
          <a:prstGeom prst="rect">
            <a:avLst/>
          </a:prstGeom>
        </p:spPr>
        <p:txBody>
          <a:bodyPr vert="horz" lIns="95582" tIns="47791" rIns="95582" bIns="47791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D49B-BE63-429D-8727-5D5BB494381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5895" y="30033762"/>
            <a:ext cx="7290912" cy="1725215"/>
          </a:xfrm>
          <a:prstGeom prst="rect">
            <a:avLst/>
          </a:prstGeom>
        </p:spPr>
        <p:txBody>
          <a:bodyPr vert="horz" lIns="95582" tIns="47791" rIns="95582" bIns="47791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6908" y="30033762"/>
            <a:ext cx="4860607" cy="1725215"/>
          </a:xfrm>
          <a:prstGeom prst="rect">
            <a:avLst/>
          </a:prstGeom>
        </p:spPr>
        <p:txBody>
          <a:bodyPr vert="horz" lIns="95582" tIns="47791" rIns="95582" bIns="47791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8BB1-22B0-4F3C-B93F-193C1A6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0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236529" rtl="0" eaLnBrk="1" latinLnBrk="0" hangingPunct="1">
        <a:lnSpc>
          <a:spcPct val="90000"/>
        </a:lnSpc>
        <a:spcBef>
          <a:spcPct val="0"/>
        </a:spcBef>
        <a:buNone/>
        <a:defRPr sz="1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9132" indent="-559132" algn="l" defTabSz="2236529" rtl="0" eaLnBrk="1" latinLnBrk="0" hangingPunct="1">
        <a:lnSpc>
          <a:spcPct val="90000"/>
        </a:lnSpc>
        <a:spcBef>
          <a:spcPts val="2446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77396" indent="-559132" algn="l" defTabSz="2236529" rtl="0" eaLnBrk="1" latinLnBrk="0" hangingPunct="1">
        <a:lnSpc>
          <a:spcPct val="90000"/>
        </a:lnSpc>
        <a:spcBef>
          <a:spcPts val="1223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795661" indent="-559132" algn="l" defTabSz="2236529" rtl="0" eaLnBrk="1" latinLnBrk="0" hangingPunct="1">
        <a:lnSpc>
          <a:spcPct val="90000"/>
        </a:lnSpc>
        <a:spcBef>
          <a:spcPts val="1223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913925" indent="-559132" algn="l" defTabSz="2236529" rtl="0" eaLnBrk="1" latinLnBrk="0" hangingPunct="1">
        <a:lnSpc>
          <a:spcPct val="90000"/>
        </a:lnSpc>
        <a:spcBef>
          <a:spcPts val="1223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5032189" indent="-559132" algn="l" defTabSz="2236529" rtl="0" eaLnBrk="1" latinLnBrk="0" hangingPunct="1">
        <a:lnSpc>
          <a:spcPct val="90000"/>
        </a:lnSpc>
        <a:spcBef>
          <a:spcPts val="1223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6150454" indent="-559132" algn="l" defTabSz="2236529" rtl="0" eaLnBrk="1" latinLnBrk="0" hangingPunct="1">
        <a:lnSpc>
          <a:spcPct val="90000"/>
        </a:lnSpc>
        <a:spcBef>
          <a:spcPts val="1223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7268718" indent="-559132" algn="l" defTabSz="2236529" rtl="0" eaLnBrk="1" latinLnBrk="0" hangingPunct="1">
        <a:lnSpc>
          <a:spcPct val="90000"/>
        </a:lnSpc>
        <a:spcBef>
          <a:spcPts val="1223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8386982" indent="-559132" algn="l" defTabSz="2236529" rtl="0" eaLnBrk="1" latinLnBrk="0" hangingPunct="1">
        <a:lnSpc>
          <a:spcPct val="90000"/>
        </a:lnSpc>
        <a:spcBef>
          <a:spcPts val="1223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9505246" indent="-559132" algn="l" defTabSz="2236529" rtl="0" eaLnBrk="1" latinLnBrk="0" hangingPunct="1">
        <a:lnSpc>
          <a:spcPct val="90000"/>
        </a:lnSpc>
        <a:spcBef>
          <a:spcPts val="1223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3652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118264" algn="l" defTabSz="223652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236529" algn="l" defTabSz="223652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354793" algn="l" defTabSz="223652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73057" algn="l" defTabSz="223652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91321" algn="l" defTabSz="223652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709586" algn="l" defTabSz="223652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827850" algn="l" defTabSz="223652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946114" algn="l" defTabSz="223652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1259" y="162427"/>
            <a:ext cx="2626995" cy="363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8771"/>
            <a:ext cx="21602700" cy="3443256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361350" y="8493400"/>
            <a:ext cx="20880000" cy="3240000"/>
          </a:xfrm>
          <a:prstGeom prst="roundRect">
            <a:avLst>
              <a:gd name="adj" fmla="val 409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057BB9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5582" tIns="47791" rIns="95582" bIns="47791" rtlCol="0" anchor="t"/>
          <a:lstStyle/>
          <a:p>
            <a:pPr algn="ctr">
              <a:spcAft>
                <a:spcPts val="627"/>
              </a:spcAft>
            </a:pPr>
            <a:r>
              <a:rPr lang="fa-IR" sz="2800" b="1" dirty="0">
                <a:latin typeface="Cambria" panose="02040503050406030204" pitchFamily="18" charset="0"/>
                <a:cs typeface="B Titr" panose="00000700000000000000" pitchFamily="2" charset="-78"/>
              </a:rPr>
              <a:t>چکیده</a:t>
            </a:r>
            <a:endParaRPr lang="en-US" sz="2800" b="1" dirty="0"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algn="just" rtl="1"/>
            <a:r>
              <a:rPr lang="fa-IR" sz="2200" dirty="0" smtClean="0">
                <a:latin typeface="30"/>
                <a:cs typeface="B Zar" panose="00000400000000000000" pitchFamily="2" charset="-78"/>
              </a:rPr>
              <a:t>- چکیده مقالات به زبان فارسی خواهد بود. </a:t>
            </a:r>
          </a:p>
          <a:p>
            <a:pPr algn="just" rtl="1"/>
            <a:r>
              <a:rPr lang="fa-IR" sz="2200" dirty="0" smtClean="0">
                <a:latin typeface="30"/>
                <a:cs typeface="B Zar" panose="00000400000000000000" pitchFamily="2" charset="-78"/>
              </a:rPr>
              <a:t>- </a:t>
            </a:r>
            <a:r>
              <a:rPr lang="ar-SA" sz="2200" dirty="0" smtClean="0">
                <a:latin typeface="30"/>
                <a:cs typeface="B Zar" panose="00000400000000000000" pitchFamily="2" charset="-78"/>
              </a:rPr>
              <a:t>به‌منظور </a:t>
            </a:r>
            <a:r>
              <a:rPr lang="ar-SA" sz="2200" dirty="0">
                <a:latin typeface="30"/>
                <a:cs typeface="B Zar" panose="00000400000000000000" pitchFamily="2" charset="-78"/>
              </a:rPr>
              <a:t>يكسان‌سازي مجموعه لازم است كه همة مقالات پوستری </a:t>
            </a:r>
            <a:r>
              <a:rPr lang="fa-IR" sz="2200" dirty="0" smtClean="0">
                <a:latin typeface="30"/>
                <a:cs typeface="B Zar" panose="00000400000000000000" pitchFamily="2" charset="-78"/>
              </a:rPr>
              <a:t>با </a:t>
            </a:r>
            <a:r>
              <a:rPr lang="fa-IR" sz="2200" dirty="0">
                <a:latin typeface="30"/>
                <a:cs typeface="B Zar" panose="00000400000000000000" pitchFamily="2" charset="-78"/>
              </a:rPr>
              <a:t>این الگو </a:t>
            </a:r>
            <a:r>
              <a:rPr lang="ar-SA" sz="2200" dirty="0">
                <a:latin typeface="30"/>
                <a:cs typeface="B Zar" panose="00000400000000000000" pitchFamily="2" charset="-78"/>
              </a:rPr>
              <a:t>تهيه و تايپ شوند. (اندازه </a:t>
            </a:r>
            <a:r>
              <a:rPr lang="fa-IR" sz="2200" dirty="0">
                <a:latin typeface="30"/>
                <a:cs typeface="B Zar" panose="00000400000000000000" pitchFamily="2" charset="-78"/>
              </a:rPr>
              <a:t>باکس‏های</a:t>
            </a:r>
            <a:r>
              <a:rPr lang="ar-SA" sz="2200" dirty="0">
                <a:latin typeface="30"/>
                <a:cs typeface="B Zar" panose="00000400000000000000" pitchFamily="2" charset="-78"/>
              </a:rPr>
              <a:t> </a:t>
            </a:r>
            <a:r>
              <a:rPr lang="fa-IR" sz="2200" dirty="0">
                <a:latin typeface="30"/>
                <a:cs typeface="B Zar" panose="00000400000000000000" pitchFamily="2" charset="-78"/>
              </a:rPr>
              <a:t>موجود با توجه به تعداد کلمات درج شده در آن، قابل تغییر می‏باشد</a:t>
            </a:r>
            <a:r>
              <a:rPr lang="ar-SA" sz="2200" dirty="0">
                <a:latin typeface="30"/>
                <a:cs typeface="B Zar" panose="00000400000000000000" pitchFamily="2" charset="-78"/>
              </a:rPr>
              <a:t>). </a:t>
            </a:r>
            <a:r>
              <a:rPr lang="fa-IR" sz="2200" dirty="0">
                <a:latin typeface="30"/>
                <a:cs typeface="B Zar" panose="00000400000000000000" pitchFamily="2" charset="-78"/>
              </a:rPr>
              <a:t>در سایر بخش‎ها، رعایت کليه موارد مندرج در </a:t>
            </a:r>
            <a:r>
              <a:rPr lang="fa-IR" sz="2200" dirty="0" smtClean="0">
                <a:latin typeface="30"/>
                <a:cs typeface="B Zar" panose="00000400000000000000" pitchFamily="2" charset="-78"/>
              </a:rPr>
              <a:t>اين </a:t>
            </a:r>
            <a:r>
              <a:rPr lang="fa-IR" sz="2200" dirty="0">
                <a:latin typeface="30"/>
                <a:cs typeface="B Zar" panose="00000400000000000000" pitchFamily="2" charset="-78"/>
              </a:rPr>
              <a:t>دستورالعمل الزامی می‏باشد.</a:t>
            </a:r>
          </a:p>
          <a:p>
            <a:pPr algn="just" rtl="1"/>
            <a:r>
              <a:rPr lang="fa-IR" altLang="fa-IR" sz="2200" dirty="0" smtClean="0">
                <a:cs typeface="B Zar" panose="00000400000000000000" pitchFamily="2" charset="-78"/>
              </a:rPr>
              <a:t>- متن </a:t>
            </a:r>
            <a:r>
              <a:rPr lang="fa-IR" altLang="fa-IR" sz="2200" dirty="0">
                <a:cs typeface="B Zar" panose="00000400000000000000" pitchFamily="2" charset="-78"/>
              </a:rPr>
              <a:t>تمامی قسمت‏های پوستر به غیر از بخش </a:t>
            </a:r>
            <a:r>
              <a:rPr lang="fa-IR" altLang="fa-IR" sz="2200" dirty="0" smtClean="0">
                <a:cs typeface="B Zar" panose="00000400000000000000" pitchFamily="2" charset="-78"/>
              </a:rPr>
              <a:t>منابع (</a:t>
            </a:r>
            <a:r>
              <a:rPr lang="en-US" altLang="fa-IR" sz="2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altLang="fa-IR" sz="2000" dirty="0" err="1" smtClean="0">
                <a:latin typeface="Times New Roman" pitchFamily="18" charset="0"/>
                <a:cs typeface="Times New Roman" pitchFamily="18" charset="0"/>
              </a:rPr>
              <a:t>Zar</a:t>
            </a:r>
            <a:r>
              <a:rPr lang="en-US" altLang="fa-IR" sz="2000" dirty="0" smtClean="0">
                <a:latin typeface="Times New Roman" pitchFamily="18" charset="0"/>
                <a:cs typeface="Times New Roman" pitchFamily="18" charset="0"/>
              </a:rPr>
              <a:t> 22</a:t>
            </a:r>
            <a:r>
              <a:rPr lang="fa-IR" altLang="fa-IR" sz="2200" dirty="0" smtClean="0">
                <a:cs typeface="B Zar" panose="00000400000000000000" pitchFamily="2" charset="-78"/>
              </a:rPr>
              <a:t>) به </a:t>
            </a:r>
            <a:r>
              <a:rPr lang="fa-IR" altLang="fa-IR" sz="2200" dirty="0">
                <a:cs typeface="B Zar" panose="00000400000000000000" pitchFamily="2" charset="-78"/>
              </a:rPr>
              <a:t>حالت پاراگراف از راست (متن از راست به چپ)- حالت</a:t>
            </a:r>
            <a:r>
              <a:rPr lang="en-US" altLang="fa-I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Justify</a:t>
            </a:r>
            <a:r>
              <a:rPr lang="en-US" altLang="fa-IR" sz="2200" dirty="0">
                <a:cs typeface="B Zar" panose="00000400000000000000" pitchFamily="2" charset="-78"/>
              </a:rPr>
              <a:t> </a:t>
            </a:r>
            <a:r>
              <a:rPr lang="fa-IR" altLang="fa-IR" sz="2200" dirty="0">
                <a:cs typeface="B Zar" panose="00000400000000000000" pitchFamily="2" charset="-78"/>
              </a:rPr>
              <a:t> بوده و برای نگارش بخش‏های لاتین از قلم  </a:t>
            </a:r>
            <a:r>
              <a:rPr lang="en-US" altLang="fa-I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en-US" altLang="fa-IR" sz="2000" dirty="0">
                <a:cs typeface="+mj-cs"/>
              </a:rPr>
              <a:t> </a:t>
            </a:r>
            <a:r>
              <a:rPr lang="en-US" altLang="fa-I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Roman</a:t>
            </a:r>
            <a:r>
              <a:rPr lang="fa-IR" altLang="fa-I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fa-IR" sz="2200" dirty="0">
                <a:cs typeface="B Zar" panose="00000400000000000000" pitchFamily="2" charset="-78"/>
              </a:rPr>
              <a:t>با اندازه فونت دو شماره کمتر از حالت فارسي استفاده نمایید.</a:t>
            </a:r>
          </a:p>
          <a:p>
            <a:pPr algn="just" rtl="1"/>
            <a:endParaRPr lang="fa-IR" sz="2700" dirty="0">
              <a:latin typeface="30"/>
              <a:cs typeface="B Zar" panose="00000400000000000000" pitchFamily="2" charset="-78"/>
            </a:endParaRPr>
          </a:p>
          <a:p>
            <a:pPr algn="just" rtl="1"/>
            <a:endParaRPr lang="fa-IR" sz="2700" dirty="0">
              <a:latin typeface="30"/>
              <a:cs typeface="B Zar" panose="00000400000000000000" pitchFamily="2" charset="-78"/>
            </a:endParaRPr>
          </a:p>
          <a:p>
            <a:pPr algn="just" rtl="1"/>
            <a:endParaRPr lang="fa-IR" altLang="fa-IR" sz="2700" dirty="0">
              <a:cs typeface="B Zar" panose="00000400000000000000" pitchFamily="2" charset="-78"/>
            </a:endParaRPr>
          </a:p>
          <a:p>
            <a:pPr algn="just" rtl="1"/>
            <a:r>
              <a:rPr lang="fa-IR" altLang="fa-IR" sz="2700" dirty="0">
                <a:cs typeface="B Zar" panose="00000400000000000000" pitchFamily="2" charset="-78"/>
              </a:rPr>
              <a:t> </a:t>
            </a:r>
            <a:endParaRPr lang="fa-IR" sz="2700" dirty="0">
              <a:latin typeface="30"/>
              <a:cs typeface="B Zar" panose="00000400000000000000" pitchFamily="2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0916752" y="11884195"/>
            <a:ext cx="10324597" cy="5484398"/>
            <a:chOff x="10812462" y="10632359"/>
            <a:chExt cx="10225965" cy="5765299"/>
          </a:xfrm>
        </p:grpSpPr>
        <p:sp>
          <p:nvSpPr>
            <p:cNvPr id="29" name="Rounded Rectangle 28"/>
            <p:cNvSpPr/>
            <p:nvPr/>
          </p:nvSpPr>
          <p:spPr>
            <a:xfrm>
              <a:off x="10812462" y="11200017"/>
              <a:ext cx="10225965" cy="5197641"/>
            </a:xfrm>
            <a:prstGeom prst="roundRect">
              <a:avLst>
                <a:gd name="adj" fmla="val 3118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057BB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91440" rtlCol="0" anchor="t" anchorCtr="0"/>
            <a:lstStyle/>
            <a:p>
              <a:pPr algn="just" rtl="1"/>
              <a:r>
                <a:rPr lang="fa-IR" altLang="fa-IR" sz="2200" dirty="0">
                  <a:cs typeface="B Zar" panose="00000400000000000000" pitchFamily="2" charset="-78"/>
                </a:rPr>
                <a:t>در این قسمت ضرورت انجام پژوهش خود را توضیح داده و اهداف تحقیق را به روشنی و به دور از بیان مطالب اضافی و کلیات شرح دهید.</a:t>
              </a:r>
            </a:p>
            <a:p>
              <a:pPr algn="justLow" rtl="1"/>
              <a:endParaRPr lang="en-US" sz="2700" dirty="0"/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16176362" y="10632359"/>
              <a:ext cx="4457701" cy="567658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057B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/>
              <a:r>
                <a:rPr lang="fa-IR" sz="2800" dirty="0" smtClean="0">
                  <a:solidFill>
                    <a:schemeClr val="bg1"/>
                  </a:solidFill>
                  <a:cs typeface="B Titr" panose="00000700000000000000" pitchFamily="2" charset="-78"/>
                </a:rPr>
                <a:t>مقدمه و اهداف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916753" y="17531498"/>
            <a:ext cx="10324800" cy="10151962"/>
            <a:chOff x="10812463" y="16375444"/>
            <a:chExt cx="10226165" cy="9482525"/>
          </a:xfrm>
        </p:grpSpPr>
        <p:sp>
          <p:nvSpPr>
            <p:cNvPr id="32" name="Rounded Rectangle 31"/>
            <p:cNvSpPr/>
            <p:nvPr/>
          </p:nvSpPr>
          <p:spPr>
            <a:xfrm>
              <a:off x="10812463" y="16879836"/>
              <a:ext cx="10226165" cy="8978133"/>
            </a:xfrm>
            <a:prstGeom prst="roundRect">
              <a:avLst>
                <a:gd name="adj" fmla="val 2790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057BB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91440" rtlCol="0" anchor="t" anchorCtr="0"/>
            <a:lstStyle/>
            <a:p>
              <a:pPr algn="just" rtl="1"/>
              <a:r>
                <a:rPr lang="fa-IR" altLang="fa-IR" sz="2200" dirty="0">
                  <a:cs typeface="B Zar" panose="00000400000000000000" pitchFamily="2" charset="-78"/>
                </a:rPr>
                <a:t>سعی گردد از ذکر تمام جزئیات خودداری گردیده و به صورت مختصر و شفاف روش اصلی کار توضیح داده شود. توصیه می‏شود متن پوستر با درج انبوه روابط ریاضی و معادلات شلوغ و غیر جذاب نشود. نیازی نیست که تمامی موارد مرتبط با روش کار و ابزار مورد استفاده شامل مدل، نرم افزار و ... به تفصیل آورده شود.</a:t>
              </a:r>
            </a:p>
            <a:p>
              <a:pPr algn="justLow" rtl="1"/>
              <a:endParaRPr lang="fa-IR" altLang="fa-IR" sz="2900" dirty="0">
                <a:cs typeface="B Zar" panose="00000400000000000000" pitchFamily="2" charset="-78"/>
              </a:endParaRPr>
            </a:p>
            <a:p>
              <a:pPr algn="justLow"/>
              <a:endParaRPr lang="en-US" sz="2900" dirty="0"/>
            </a:p>
          </p:txBody>
        </p:sp>
        <p:sp>
          <p:nvSpPr>
            <p:cNvPr id="33" name="Round Same Side Corner Rectangle 32"/>
            <p:cNvSpPr/>
            <p:nvPr/>
          </p:nvSpPr>
          <p:spPr>
            <a:xfrm>
              <a:off x="16176362" y="16375444"/>
              <a:ext cx="4457701" cy="504392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057B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مواد و روش‏ها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>
          <a:xfrm>
            <a:off x="10916753" y="27853261"/>
            <a:ext cx="10324800" cy="4338343"/>
            <a:chOff x="10812463" y="26016568"/>
            <a:chExt cx="10226165" cy="4052265"/>
          </a:xfrm>
        </p:grpSpPr>
        <p:sp>
          <p:nvSpPr>
            <p:cNvPr id="35" name="Rounded Rectangle 34"/>
            <p:cNvSpPr/>
            <p:nvPr/>
          </p:nvSpPr>
          <p:spPr>
            <a:xfrm>
              <a:off x="10812463" y="26520963"/>
              <a:ext cx="10226165" cy="3547870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057BB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91440" rtlCol="0" anchor="t" anchorCtr="0"/>
            <a:lstStyle/>
            <a:p>
              <a:pPr algn="just" rtl="1"/>
              <a:r>
                <a:rPr lang="fa-IR" altLang="fa-IR" sz="2200" dirty="0">
                  <a:cs typeface="B Zar" panose="00000400000000000000" pitchFamily="2" charset="-78"/>
                </a:rPr>
                <a:t>بیشتر از اشکال و جداول استفاده گردد که بصورت واضح و گویا تنظیم شده باشند و البته پیرامون آن‏ها بحث صورت گیرد. نمودارها و اشکال دارای کیفیت مطلوب و خوانا باشد. عکس‏ها و تصاویر از نظر اندازه و وضوح به صورت شفاف تنظیم شوند. تمامی شکل‏ها و جداول ارائه شده باید داراي عنوان باشند. </a:t>
              </a:r>
            </a:p>
            <a:p>
              <a:pPr algn="justLow" rtl="1"/>
              <a:endParaRPr lang="fa-IR" altLang="fa-IR" sz="2900" dirty="0">
                <a:cs typeface="B Zar" panose="00000400000000000000" pitchFamily="2" charset="-78"/>
              </a:endParaRPr>
            </a:p>
            <a:p>
              <a:pPr algn="justLow"/>
              <a:endParaRPr lang="en-US" sz="2900" dirty="0"/>
            </a:p>
          </p:txBody>
        </p:sp>
        <p:sp>
          <p:nvSpPr>
            <p:cNvPr id="36" name="Round Same Side Corner Rectangle 35"/>
            <p:cNvSpPr/>
            <p:nvPr/>
          </p:nvSpPr>
          <p:spPr>
            <a:xfrm>
              <a:off x="16176360" y="26016568"/>
              <a:ext cx="4457701" cy="504391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057B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61350" y="11884195"/>
            <a:ext cx="10324800" cy="11681861"/>
            <a:chOff x="357898" y="10575820"/>
            <a:chExt cx="10226165" cy="12592656"/>
          </a:xfrm>
        </p:grpSpPr>
        <p:sp>
          <p:nvSpPr>
            <p:cNvPr id="38" name="Rounded Rectangle 37"/>
            <p:cNvSpPr/>
            <p:nvPr/>
          </p:nvSpPr>
          <p:spPr>
            <a:xfrm>
              <a:off x="357898" y="11157922"/>
              <a:ext cx="10226165" cy="12010554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057BB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91440" rtlCol="0" anchor="t" anchorCtr="0"/>
            <a:lstStyle/>
            <a:p>
              <a:pPr algn="justLow" rtl="1"/>
              <a:r>
                <a:rPr lang="fa-IR" altLang="fa-IR" sz="2200" dirty="0">
                  <a:cs typeface="B Zar" panose="00000400000000000000" pitchFamily="2" charset="-78"/>
                </a:rPr>
                <a:t>ادامه نتایج و بحث</a:t>
              </a:r>
            </a:p>
            <a:p>
              <a:pPr algn="justLow"/>
              <a:endParaRPr lang="en-US" sz="2900" dirty="0"/>
            </a:p>
          </p:txBody>
        </p:sp>
        <p:sp>
          <p:nvSpPr>
            <p:cNvPr id="39" name="Round Same Side Corner Rectangle 38"/>
            <p:cNvSpPr/>
            <p:nvPr/>
          </p:nvSpPr>
          <p:spPr>
            <a:xfrm>
              <a:off x="5738881" y="10575820"/>
              <a:ext cx="4457701" cy="582102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057B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61350" y="23743687"/>
            <a:ext cx="10268586" cy="5083973"/>
            <a:chOff x="357898" y="22177991"/>
            <a:chExt cx="10170488" cy="4748728"/>
          </a:xfrm>
        </p:grpSpPr>
        <p:sp>
          <p:nvSpPr>
            <p:cNvPr id="41" name="Rounded Rectangle 40"/>
            <p:cNvSpPr/>
            <p:nvPr/>
          </p:nvSpPr>
          <p:spPr>
            <a:xfrm>
              <a:off x="357898" y="22682382"/>
              <a:ext cx="10170488" cy="4244337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057BB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91440" rtlCol="0" anchor="t" anchorCtr="0"/>
            <a:lstStyle/>
            <a:p>
              <a:pPr algn="justLow" rtl="1"/>
              <a:r>
                <a:rPr lang="fa-IR" altLang="en-US" sz="2200" dirty="0">
                  <a:cs typeface="B Zar" panose="00000400000000000000" pitchFamily="2" charset="-78"/>
                </a:rPr>
                <a:t>نتیجه پژوهش بر اساس اهداف، به طور صریح و مشخص بیان گردد. مهمترين نتايج و دستاوردهای مقاله خود را در این قسمت بیان کنید. بهتر است بخش نتیجه‏گیری یک پاراگراف متصل باشد. </a:t>
              </a:r>
            </a:p>
            <a:p>
              <a:pPr algn="justLow" rtl="1"/>
              <a:endParaRPr lang="fa-IR" altLang="en-US" sz="2900" dirty="0">
                <a:cs typeface="B Zar" panose="00000400000000000000" pitchFamily="2" charset="-78"/>
              </a:endParaRPr>
            </a:p>
            <a:p>
              <a:pPr algn="justLow" rtl="1"/>
              <a:endParaRPr lang="en-US" altLang="en-US" sz="2900" dirty="0">
                <a:cs typeface="B Zar" panose="00000400000000000000" pitchFamily="2" charset="-78"/>
              </a:endParaRPr>
            </a:p>
            <a:p>
              <a:pPr algn="justLow"/>
              <a:endParaRPr lang="en-US" sz="2900" dirty="0"/>
            </a:p>
          </p:txBody>
        </p:sp>
        <p:sp>
          <p:nvSpPr>
            <p:cNvPr id="42" name="Round Same Side Corner Rectangle 41"/>
            <p:cNvSpPr/>
            <p:nvPr/>
          </p:nvSpPr>
          <p:spPr>
            <a:xfrm>
              <a:off x="5738880" y="22177991"/>
              <a:ext cx="4457701" cy="504392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057B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نتیجه‏گیری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61350" y="29025599"/>
            <a:ext cx="10268586" cy="3166000"/>
            <a:chOff x="357898" y="27111605"/>
            <a:chExt cx="10170488" cy="2957229"/>
          </a:xfrm>
        </p:grpSpPr>
        <p:sp>
          <p:nvSpPr>
            <p:cNvPr id="44" name="Rounded Rectangle 43"/>
            <p:cNvSpPr/>
            <p:nvPr/>
          </p:nvSpPr>
          <p:spPr>
            <a:xfrm>
              <a:off x="357898" y="27615997"/>
              <a:ext cx="10170488" cy="2452837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057BB9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tIns="91440" rtlCol="0" anchor="t" anchorCtr="0"/>
            <a:lstStyle/>
            <a:p>
              <a:pPr algn="just" defTabSz="2707803" rtl="1">
                <a:defRPr/>
              </a:pPr>
              <a:r>
                <a:rPr lang="fa-IR" sz="1600" dirty="0">
                  <a:cs typeface="B Zar" panose="00000400000000000000" pitchFamily="2" charset="-78"/>
                </a:rPr>
                <a:t>در این قسمت سعی گردد منابع مهم و اصلی و ترجیحا جدید و به روز ارائه گردد. منابع به ترتیب از منابع فارسی تا منابع انگلیسی شماره گذاری شوند. پیشنهاد می گردد تعداد 3 تا 5 مرجع در پوستر درج شود تا مخاطب بتواند در صورت علاقه موضوع را با عمق بیشتری دنبال نماید. </a:t>
              </a:r>
            </a:p>
            <a:p>
              <a:pPr algn="justLow" defTabSz="2707803" rtl="1">
                <a:defRPr/>
              </a:pPr>
              <a:r>
                <a:rPr lang="fa-IR" sz="1600" dirty="0">
                  <a:cs typeface="B Zar" panose="00000400000000000000" pitchFamily="2" charset="-78"/>
                </a:rPr>
                <a:t> فونت منابع فارسی (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Zar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r>
                <a:rPr lang="fa-IR" sz="1600" dirty="0" smtClean="0">
                  <a:cs typeface="B Zar" panose="00000400000000000000" pitchFamily="2" charset="-78"/>
                </a:rPr>
                <a:t>)، </a:t>
              </a:r>
              <a:r>
                <a:rPr lang="fa-IR" sz="1600" dirty="0">
                  <a:cs typeface="B Zar" panose="00000400000000000000" pitchFamily="2" charset="-78"/>
                </a:rPr>
                <a:t>فونت منابع انگلیسی: </a:t>
              </a:r>
              <a:r>
                <a:rPr lang="fa-IR" sz="1600" dirty="0"/>
                <a:t> </a:t>
              </a:r>
              <a:r>
                <a:rPr lang="en-US" sz="1400" dirty="0" smtClean="0"/>
                <a:t>14</a:t>
              </a:r>
              <a:r>
                <a:rPr lang="fa-IR" sz="1400" dirty="0" smtClean="0"/>
                <a:t>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Times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New Roman</a:t>
              </a:r>
            </a:p>
            <a:p>
              <a:pPr algn="justLow" defTabSz="2707803" rtl="1">
                <a:defRPr/>
              </a:pPr>
              <a:endParaRPr lang="fa-IR" sz="2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 defTabSz="2707803" rtl="1">
                <a:spcAft>
                  <a:spcPts val="627"/>
                </a:spcAft>
                <a:defRPr/>
              </a:pPr>
              <a:r>
                <a:rPr lang="ar-SA" sz="1600" dirty="0">
                  <a:latin typeface="Times New Roman" panose="02020603050405020304" pitchFamily="18" charset="0"/>
                  <a:cs typeface="B Zar" panose="00000400000000000000" pitchFamily="2" charset="-78"/>
                </a:rPr>
                <a:t>[1] علیزاده، ا، و صالح‌نیا، ن (1393). استفاده از نمایه خشکی جهت بررسی تغییرات تبخیر-تعرق پتانسیل و پهنه‌بندی آن در ایران به‌منظور استفاده در برآورد نیاز آبی گیاهان. نشریه آبیاری و زهکشی ایران، 8(1)، 144-136</a:t>
              </a:r>
              <a:r>
                <a:rPr lang="ar-SA" sz="1600" dirty="0" smtClean="0">
                  <a:latin typeface="Times New Roman" panose="02020603050405020304" pitchFamily="18" charset="0"/>
                  <a:cs typeface="B Zar" panose="00000400000000000000" pitchFamily="2" charset="-78"/>
                </a:rPr>
                <a:t>.</a:t>
              </a:r>
              <a:endParaRPr lang="en-US" sz="1600" dirty="0" smtClean="0">
                <a:latin typeface="Times New Roman" panose="02020603050405020304" pitchFamily="18" charset="0"/>
                <a:cs typeface="B Zar" panose="00000400000000000000" pitchFamily="2" charset="-78"/>
              </a:endParaRPr>
            </a:p>
            <a:p>
              <a:pPr defTabSz="2707803" rtl="1">
                <a:spcAft>
                  <a:spcPts val="627"/>
                </a:spcAft>
                <a:defRPr/>
              </a:pPr>
              <a:r>
                <a:rPr lang="en-US" sz="1400" dirty="0">
                  <a:latin typeface="Times New Roman" panose="02020603050405020304" pitchFamily="18" charset="0"/>
                  <a:cs typeface="B Zar" panose="00000400000000000000" pitchFamily="2" charset="-78"/>
                </a:rPr>
                <a:t>[2] Hosseini, S. H., </a:t>
              </a:r>
              <a:r>
                <a:rPr lang="en-US" sz="1400" dirty="0" err="1">
                  <a:latin typeface="Times New Roman" panose="02020603050405020304" pitchFamily="18" charset="0"/>
                  <a:cs typeface="B Zar" panose="00000400000000000000" pitchFamily="2" charset="-78"/>
                </a:rPr>
                <a:t>Jafari</a:t>
              </a:r>
              <a:r>
                <a:rPr lang="en-US" sz="1400" dirty="0">
                  <a:latin typeface="Times New Roman" panose="02020603050405020304" pitchFamily="18" charset="0"/>
                  <a:cs typeface="B Zar" panose="00000400000000000000" pitchFamily="2" charset="-78"/>
                </a:rPr>
                <a:t>, J., &amp; </a:t>
              </a:r>
              <a:r>
                <a:rPr lang="en-US" sz="1400" dirty="0" err="1">
                  <a:latin typeface="Times New Roman" panose="02020603050405020304" pitchFamily="18" charset="0"/>
                  <a:cs typeface="B Zar" panose="00000400000000000000" pitchFamily="2" charset="-78"/>
                </a:rPr>
                <a:t>Ghorbani</a:t>
              </a:r>
              <a:r>
                <a:rPr lang="en-US" sz="1400" dirty="0">
                  <a:latin typeface="Times New Roman" panose="02020603050405020304" pitchFamily="18" charset="0"/>
                  <a:cs typeface="B Zar" panose="00000400000000000000" pitchFamily="2" charset="-78"/>
                </a:rPr>
                <a:t>, M. A. (2013). Sensitivity of the FAO-Penman </a:t>
              </a:r>
              <a:r>
                <a:rPr lang="en-US" sz="1400" dirty="0" err="1">
                  <a:latin typeface="Times New Roman" panose="02020603050405020304" pitchFamily="18" charset="0"/>
                  <a:cs typeface="B Zar" panose="00000400000000000000" pitchFamily="2" charset="-78"/>
                </a:rPr>
                <a:t>Monteith</a:t>
              </a:r>
              <a:r>
                <a:rPr lang="en-US" sz="1400" dirty="0">
                  <a:latin typeface="Times New Roman" panose="02020603050405020304" pitchFamily="18" charset="0"/>
                  <a:cs typeface="B Zar" panose="00000400000000000000" pitchFamily="2" charset="-78"/>
                </a:rPr>
                <a:t> reference evapotranspiration equation to change in climatic variables in the north-western Iran. Research in Civil and Environmental Engineering, 1(01), 28-40.</a:t>
              </a:r>
            </a:p>
          </p:txBody>
        </p:sp>
        <p:sp>
          <p:nvSpPr>
            <p:cNvPr id="45" name="Round Same Side Corner Rectangle 44"/>
            <p:cNvSpPr/>
            <p:nvPr/>
          </p:nvSpPr>
          <p:spPr>
            <a:xfrm>
              <a:off x="5738880" y="27111605"/>
              <a:ext cx="4457701" cy="504392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057B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منابع اصلی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48" name="Rounded Rectangle 47"/>
          <p:cNvSpPr>
            <a:spLocks/>
          </p:cNvSpPr>
          <p:nvPr/>
        </p:nvSpPr>
        <p:spPr>
          <a:xfrm>
            <a:off x="361350" y="4771155"/>
            <a:ext cx="20880000" cy="3516030"/>
          </a:xfrm>
          <a:prstGeom prst="roundRect">
            <a:avLst>
              <a:gd name="adj" fmla="val 4095"/>
            </a:avLst>
          </a:prstGeom>
          <a:solidFill>
            <a:srgbClr val="057BB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5582" tIns="47791" rIns="95582" bIns="47791" rtlCol="0" anchor="ctr"/>
          <a:lstStyle/>
          <a:p>
            <a:pPr algn="ctr" defTabSz="3655124" rtl="1">
              <a:lnSpc>
                <a:spcPct val="150000"/>
              </a:lnSpc>
            </a:pPr>
            <a:r>
              <a:rPr lang="fa-IR" sz="3600" dirty="0">
                <a:solidFill>
                  <a:schemeClr val="bg1"/>
                </a:solidFill>
                <a:cs typeface="B Titr" pitchFamily="2" charset="-78"/>
              </a:rPr>
              <a:t>عنوان </a:t>
            </a:r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مقاله </a:t>
            </a:r>
            <a:r>
              <a:rPr lang="en-US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(B </a:t>
            </a:r>
            <a:r>
              <a:rPr lang="en-US" sz="3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Titr</a:t>
            </a:r>
            <a:r>
              <a:rPr lang="en-US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36 pt</a:t>
            </a:r>
            <a:r>
              <a:rPr lang="en-US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 defTabSz="3655124" rtl="1">
              <a:lnSpc>
                <a:spcPct val="150000"/>
              </a:lnSpc>
            </a:pPr>
            <a:r>
              <a:rPr lang="fa-IR" sz="2100" dirty="0" smtClean="0">
                <a:solidFill>
                  <a:schemeClr val="bg1"/>
                </a:solidFill>
                <a:cs typeface="B Mitra" panose="00000400000000000000" pitchFamily="2" charset="-78"/>
              </a:rPr>
              <a:t>----- يک سطر فاصله (</a:t>
            </a:r>
            <a:r>
              <a:rPr lang="en-US" sz="2100" dirty="0" smtClean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en-US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1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Mitra</a:t>
            </a:r>
            <a:r>
              <a:rPr lang="en-US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20pt.</a:t>
            </a:r>
            <a:r>
              <a:rPr lang="fa-IR" sz="2100" dirty="0" smtClean="0">
                <a:solidFill>
                  <a:schemeClr val="bg1"/>
                </a:solidFill>
                <a:cs typeface="B Mitra" panose="00000400000000000000" pitchFamily="2" charset="-78"/>
              </a:rPr>
              <a:t>) -----</a:t>
            </a:r>
          </a:p>
          <a:p>
            <a:pPr algn="ctr" defTabSz="3655124" rtl="1">
              <a:lnSpc>
                <a:spcPct val="150000"/>
              </a:lnSpc>
            </a:pPr>
            <a:r>
              <a:rPr lang="fa-IR" sz="25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نام </a:t>
            </a:r>
            <a:r>
              <a:rPr lang="fa-IR" sz="2500" b="1" dirty="0">
                <a:solidFill>
                  <a:schemeClr val="bg1"/>
                </a:solidFill>
                <a:cs typeface="B Mitra" panose="00000400000000000000" pitchFamily="2" charset="-78"/>
              </a:rPr>
              <a:t>و نام خانوادگي نويسنده اول، نويسنده دوم، ... در يك سطر. از ذكر عناويني نظير مهندس و يا دكتر و ... در ابتداي اسامي خودداري شود. (</a:t>
            </a:r>
            <a:r>
              <a:rPr lang="en-US" sz="2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3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Mitra</a:t>
            </a:r>
            <a:r>
              <a:rPr lang="en-US" sz="2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pt.</a:t>
            </a:r>
            <a:r>
              <a:rPr lang="fa-IR" sz="2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500" b="1" dirty="0">
                <a:solidFill>
                  <a:schemeClr val="bg1"/>
                </a:solidFill>
                <a:cs typeface="B Mitra" panose="00000400000000000000" pitchFamily="2" charset="-78"/>
              </a:rPr>
              <a:t>پررنگ) </a:t>
            </a:r>
          </a:p>
          <a:p>
            <a:pPr algn="ctr" defTabSz="3655124" rtl="1">
              <a:lnSpc>
                <a:spcPct val="150000"/>
              </a:lnSpc>
            </a:pPr>
            <a:r>
              <a:rPr lang="fa-IR" sz="1500" dirty="0">
                <a:solidFill>
                  <a:schemeClr val="bg1"/>
                </a:solidFill>
                <a:cs typeface="B Mitra" panose="00000400000000000000" pitchFamily="2" charset="-78"/>
              </a:rPr>
              <a:t>----- يک سطر فاصله (</a:t>
            </a:r>
            <a:r>
              <a:rPr lang="en-US" sz="1500" dirty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1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Mitra</a:t>
            </a:r>
            <a:r>
              <a:rPr lang="en-US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14 pt.</a:t>
            </a:r>
            <a:r>
              <a:rPr lang="fa-IR" sz="1500" dirty="0">
                <a:solidFill>
                  <a:schemeClr val="bg1"/>
                </a:solidFill>
                <a:cs typeface="B Mitra" panose="00000400000000000000" pitchFamily="2" charset="-78"/>
              </a:rPr>
              <a:t>) -----</a:t>
            </a:r>
          </a:p>
          <a:p>
            <a:pPr algn="ctr" defTabSz="3655124" rtl="1">
              <a:lnSpc>
                <a:spcPct val="150000"/>
              </a:lnSpc>
            </a:pPr>
            <a:r>
              <a:rPr lang="fa-IR" sz="2300" dirty="0">
                <a:solidFill>
                  <a:schemeClr val="bg1"/>
                </a:solidFill>
                <a:cs typeface="B Mitra" panose="00000400000000000000" pitchFamily="2" charset="-78"/>
              </a:rPr>
              <a:t>درجه علمي و آدرس نویسندگان (</a:t>
            </a:r>
            <a:r>
              <a:rPr lang="en-US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1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Mitra</a:t>
            </a:r>
            <a:r>
              <a:rPr lang="en-US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22 pt.، </a:t>
            </a:r>
            <a:r>
              <a:rPr lang="fa-IR" sz="2300" dirty="0">
                <a:solidFill>
                  <a:schemeClr val="bg1"/>
                </a:solidFill>
                <a:cs typeface="B Mitra" panose="00000400000000000000" pitchFamily="2" charset="-78"/>
              </a:rPr>
              <a:t>وسط چين)، ایمیل نویسنده مسئول </a:t>
            </a:r>
            <a:r>
              <a:rPr lang="fa-IR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20 pt.</a:t>
            </a:r>
            <a:r>
              <a:rPr lang="fa-IR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6" descr="آر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5" y="213115"/>
            <a:ext cx="2130389" cy="162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7" descr="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24" y="1611278"/>
            <a:ext cx="1601293" cy="158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4769" y="477509"/>
            <a:ext cx="10222504" cy="26922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21593" y="203989"/>
            <a:ext cx="2978026" cy="10047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72368" y="1111345"/>
            <a:ext cx="2276475" cy="78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610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30</vt:lpstr>
      <vt:lpstr>Arial</vt:lpstr>
      <vt:lpstr>B Mitra</vt:lpstr>
      <vt:lpstr>B Titr</vt:lpstr>
      <vt:lpstr>B Zar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Kasra Rostami</dc:creator>
  <cp:lastModifiedBy>AlmasBirjand</cp:lastModifiedBy>
  <cp:revision>46</cp:revision>
  <dcterms:created xsi:type="dcterms:W3CDTF">2019-10-05T17:08:32Z</dcterms:created>
  <dcterms:modified xsi:type="dcterms:W3CDTF">2021-06-09T08:49:32Z</dcterms:modified>
</cp:coreProperties>
</file>